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79" r:id="rId4"/>
    <p:sldId id="261" r:id="rId5"/>
    <p:sldId id="271" r:id="rId6"/>
    <p:sldId id="274" r:id="rId7"/>
    <p:sldId id="277" r:id="rId8"/>
    <p:sldId id="276" r:id="rId9"/>
    <p:sldId id="275" r:id="rId10"/>
    <p:sldId id="281" r:id="rId11"/>
    <p:sldId id="273" r:id="rId12"/>
    <p:sldId id="280" r:id="rId13"/>
    <p:sldId id="262" r:id="rId14"/>
    <p:sldId id="264" r:id="rId15"/>
    <p:sldId id="268" r:id="rId16"/>
    <p:sldId id="266" r:id="rId17"/>
    <p:sldId id="267" r:id="rId18"/>
    <p:sldId id="258" r:id="rId19"/>
    <p:sldId id="282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CB577-8C9D-4165-BBDE-2AF42C2B1257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A4803-2C32-46E2-8FFB-CBAB026AB6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554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CB577-8C9D-4165-BBDE-2AF42C2B1257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A4803-2C32-46E2-8FFB-CBAB026AB6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759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CB577-8C9D-4165-BBDE-2AF42C2B1257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A4803-2C32-46E2-8FFB-CBAB026AB6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797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CB577-8C9D-4165-BBDE-2AF42C2B1257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A4803-2C32-46E2-8FFB-CBAB026AB6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455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CB577-8C9D-4165-BBDE-2AF42C2B1257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A4803-2C32-46E2-8FFB-CBAB026AB6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620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CB577-8C9D-4165-BBDE-2AF42C2B1257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A4803-2C32-46E2-8FFB-CBAB026AB6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690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CB577-8C9D-4165-BBDE-2AF42C2B1257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A4803-2C32-46E2-8FFB-CBAB026AB6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259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CB577-8C9D-4165-BBDE-2AF42C2B1257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A4803-2C32-46E2-8FFB-CBAB026AB6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543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CB577-8C9D-4165-BBDE-2AF42C2B1257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A4803-2C32-46E2-8FFB-CBAB026AB6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968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CB577-8C9D-4165-BBDE-2AF42C2B1257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A4803-2C32-46E2-8FFB-CBAB026AB6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40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CB577-8C9D-4165-BBDE-2AF42C2B1257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A4803-2C32-46E2-8FFB-CBAB026AB6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011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CB577-8C9D-4165-BBDE-2AF42C2B1257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A4803-2C32-46E2-8FFB-CBAB026AB6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342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10" Type="http://schemas.openxmlformats.org/officeDocument/2006/relationships/image" Target="../media/image27.jpe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9708" y="234132"/>
            <a:ext cx="1105943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МАОУ «ДМИТРОВСКАЯ ОБЩЕОБРАЗОВАТЕЛЬНАЯ ШКОЛА-ИНТЕРНАТ ДЛЯ ОБУЧАЮЩИХСЯ С ОВЗ»</a:t>
            </a:r>
            <a:endParaRPr lang="ru-RU" sz="2000" dirty="0">
              <a:solidFill>
                <a:schemeClr val="tx2">
                  <a:lumMod val="7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15635" y="4836943"/>
            <a:ext cx="408120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>
                <a:solidFill>
                  <a:schemeClr val="tx2">
                    <a:lumMod val="75000"/>
                  </a:schemeClr>
                </a:solidFill>
                <a:ea typeface="Arial Unicode MS" panose="020B0604020202020204" pitchFamily="34" charset="-128"/>
                <a:cs typeface="Times New Roman" panose="02020603050405020304" pitchFamily="18" charset="0"/>
              </a:rPr>
              <a:t>Составители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a typeface="Arial Unicode MS" panose="020B0604020202020204" pitchFamily="34" charset="-128"/>
                <a:cs typeface="Times New Roman" panose="02020603050405020304" pitchFamily="18" charset="0"/>
              </a:rPr>
              <a:t>учителя-логопеды:</a:t>
            </a: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a typeface="Arial Unicode MS" panose="020B0604020202020204" pitchFamily="34" charset="-128"/>
                <a:cs typeface="Times New Roman" panose="02020603050405020304" pitchFamily="18" charset="0"/>
              </a:rPr>
              <a:t>Абросимова О.А.</a:t>
            </a: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a typeface="Arial Unicode MS" panose="020B0604020202020204" pitchFamily="34" charset="-128"/>
                <a:cs typeface="Times New Roman" panose="02020603050405020304" pitchFamily="18" charset="0"/>
              </a:rPr>
              <a:t>Деулина М.А.</a:t>
            </a: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a typeface="Arial Unicode MS" panose="020B0604020202020204" pitchFamily="34" charset="-128"/>
                <a:cs typeface="Times New Roman" panose="02020603050405020304" pitchFamily="18" charset="0"/>
              </a:rPr>
              <a:t>Зверева-Зарецкая Л.В.</a:t>
            </a: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a typeface="Arial Unicode MS" panose="020B0604020202020204" pitchFamily="34" charset="-128"/>
                <a:cs typeface="Times New Roman" panose="02020603050405020304" pitchFamily="18" charset="0"/>
              </a:rPr>
              <a:t>Иванова А.С.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12027" y="6283493"/>
            <a:ext cx="19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ea typeface="Arial Unicode MS" panose="020B0604020202020204" pitchFamily="34" charset="-128"/>
                <a:cs typeface="Times New Roman" panose="02020603050405020304" pitchFamily="18" charset="0"/>
              </a:rPr>
              <a:t>г. Дмитров 2022г.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107157" y="1519444"/>
            <a:ext cx="665535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Эффективные приемы коррекции письменной речи у обучающихся с интеллектуальными нарушениями.</a:t>
            </a:r>
          </a:p>
          <a:p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040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3741" y="600848"/>
            <a:ext cx="6096000" cy="10655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Коррекционная работа с каждым ребенком планируется по результатам обследования в начале и конце года.</a:t>
            </a:r>
            <a:endParaRPr lang="ru-RU" sz="20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52563" y="5172848"/>
            <a:ext cx="6096000" cy="7362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Рабочая программа логопеда опирается на программу по русскому языку.</a:t>
            </a:r>
            <a:endParaRPr lang="ru-RU" sz="20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8224" y="1666396"/>
            <a:ext cx="6009524" cy="27523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83" y="2460597"/>
            <a:ext cx="3949789" cy="360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521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3" name="Прямоугольник 2"/>
          <p:cNvSpPr/>
          <p:nvPr/>
        </p:nvSpPr>
        <p:spPr>
          <a:xfrm>
            <a:off x="3333157" y="175394"/>
            <a:ext cx="5589432" cy="50352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latin typeface="Arial Black" panose="020B0A04020102020204" pitchFamily="34" charset="0"/>
              </a:rPr>
              <a:t>Особое место в этой работе уделяется формированию навыков правильного, грамотного  письма: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Arial Black" panose="020B0A04020102020204" pitchFamily="34" charset="0"/>
              </a:rPr>
              <a:t>- ориентация на тетрадном листе;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Arial Black" panose="020B0A04020102020204" pitchFamily="34" charset="0"/>
              </a:rPr>
              <a:t>- развитие речевого слуха;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Arial Black" panose="020B0A04020102020204" pitchFamily="34" charset="0"/>
              </a:rPr>
              <a:t>- фонематического восприятия,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Arial Black" panose="020B0A04020102020204" pitchFamily="34" charset="0"/>
              </a:rPr>
              <a:t>анализа и синтеза;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Arial Black" panose="020B0A04020102020204" pitchFamily="34" charset="0"/>
              </a:rPr>
              <a:t>- усвоение графического образа букв;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Arial Black" panose="020B0A04020102020204" pitchFamily="34" charset="0"/>
              </a:rPr>
              <a:t>- закрепление навыка письма по правилу;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Arial Black" panose="020B0A04020102020204" pitchFamily="34" charset="0"/>
              </a:rPr>
              <a:t>- формирование навыка составления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Arial Black" panose="020B0A04020102020204" pitchFamily="34" charset="0"/>
              </a:rPr>
              <a:t>связных письменных высказываний.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34" y="175394"/>
            <a:ext cx="2766811" cy="20751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441" y="2484042"/>
            <a:ext cx="2203797" cy="23054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905" y="175394"/>
            <a:ext cx="1653108" cy="16276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2219" y="5591857"/>
            <a:ext cx="4852142" cy="11197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0333" y="4785194"/>
            <a:ext cx="3761667" cy="15771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5464" y="1791084"/>
            <a:ext cx="4400282" cy="138591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033" y="4934190"/>
            <a:ext cx="2611612" cy="188164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369" y="3407168"/>
            <a:ext cx="2696179" cy="114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198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848" y="280115"/>
            <a:ext cx="2515806" cy="33544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29" y="3293772"/>
            <a:ext cx="3201473" cy="320147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7829" y="677390"/>
            <a:ext cx="8143741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dirty="0">
                <a:latin typeface="Arial Black" panose="020B0A04020102020204" pitchFamily="34" charset="0"/>
                <a:ea typeface="Calibri" panose="020F0502020204030204" pitchFamily="34" charset="0"/>
              </a:rPr>
              <a:t>В нашем учреждении работают 4 логопеда, занятия с которыми посещают более 100 детей. У каждого педагога имеется свой кабинет, оснащенный современным оборудованием.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007" y="3293772"/>
            <a:ext cx="4228563" cy="317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98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701862" y="3428603"/>
            <a:ext cx="6096000" cy="2585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base"/>
            <a:r>
              <a:rPr lang="ru-RU" b="0" i="0" dirty="0">
                <a:solidFill>
                  <a:schemeClr val="tx2">
                    <a:lumMod val="75000"/>
                  </a:schemeClr>
                </a:solidFill>
                <a:effectLst/>
                <a:latin typeface="Arial Black" panose="020B0A04020102020204" pitchFamily="34" charset="0"/>
              </a:rPr>
              <a:t>Компьютерная методика, которая получила название «Море Словесности», позволяет работать с дисграфией четырех видов: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tx2">
                    <a:lumMod val="75000"/>
                  </a:schemeClr>
                </a:solidFill>
                <a:effectLst/>
                <a:latin typeface="Arial Black" panose="020B0A04020102020204" pitchFamily="34" charset="0"/>
              </a:rPr>
              <a:t>Дисграфия на почве нарушений языкового анализа и синтеза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tx2">
                    <a:lumMod val="75000"/>
                  </a:schemeClr>
                </a:solidFill>
                <a:effectLst/>
                <a:latin typeface="Arial Black" panose="020B0A04020102020204" pitchFamily="34" charset="0"/>
              </a:rPr>
              <a:t>Дисграфия на основе нарушения фонемного распознавания (акустическая)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tx2">
                    <a:lumMod val="75000"/>
                  </a:schemeClr>
                </a:solidFill>
                <a:effectLst/>
                <a:latin typeface="Arial Black" panose="020B0A04020102020204" pitchFamily="34" charset="0"/>
              </a:rPr>
              <a:t>Аграмматическая дисграфия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tx2">
                    <a:lumMod val="75000"/>
                  </a:schemeClr>
                </a:solidFill>
                <a:effectLst/>
                <a:latin typeface="Arial Black" panose="020B0A04020102020204" pitchFamily="34" charset="0"/>
              </a:rPr>
              <a:t>Оптическая дисграфия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75138" y="553205"/>
            <a:ext cx="5657193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fontAlgn="base"/>
            <a:r>
              <a:rPr lang="ru-RU" b="1" i="0" dirty="0">
                <a:solidFill>
                  <a:schemeClr val="tx2">
                    <a:lumMod val="75000"/>
                  </a:schemeClr>
                </a:solidFill>
                <a:effectLst/>
                <a:latin typeface="Arial Black" panose="020B0A04020102020204" pitchFamily="34" charset="0"/>
              </a:rPr>
              <a:t>Море Словесности – это удобный профессиональный инструмент для специалистов, а также эффективный, разносторонний, интерактивный тренажер для развития навыков письменной речи и преодоления нарушений этого вида деятельности.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276" y="401235"/>
            <a:ext cx="4151586" cy="23352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81" y="3082552"/>
            <a:ext cx="4369900" cy="327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912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374650"/>
            <a:ext cx="11326969" cy="613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98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24" y="927279"/>
            <a:ext cx="11776861" cy="351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02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7" y="172589"/>
            <a:ext cx="5694162" cy="42706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908" y="2215166"/>
            <a:ext cx="5922506" cy="44418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032" y="4744589"/>
            <a:ext cx="2304758" cy="162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437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688" y="308577"/>
            <a:ext cx="5317269" cy="39796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69" y="4520471"/>
            <a:ext cx="6473574" cy="21052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35" y="772217"/>
            <a:ext cx="5351821" cy="31043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334" y="4596797"/>
            <a:ext cx="4522623" cy="180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676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76945" y="2767280"/>
            <a:ext cx="41979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8111579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892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48" y="332065"/>
            <a:ext cx="4725964" cy="3544475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119235"/>
              </p:ext>
            </p:extLst>
          </p:nvPr>
        </p:nvGraphicFramePr>
        <p:xfrm>
          <a:off x="5361192" y="851561"/>
          <a:ext cx="6518133" cy="22828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18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969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1" kern="120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В МАОУ «Дмитровская общеобразовательная школа-интернат </a:t>
                      </a:r>
                      <a:r>
                        <a:rPr lang="ru-RU" sz="2400" b="1" kern="1200" baseline="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1" kern="120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для обучающихся с ОВЗ» на сегодняшний день обучается уже более 200 человек. Это 26 классов.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1616" y="3876540"/>
            <a:ext cx="4102493" cy="260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574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5253" y="442580"/>
            <a:ext cx="7843891" cy="53481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2016 года дети обучаются по программам ФГОС О УО (ИН) (Приказ </a:t>
            </a:r>
            <a:r>
              <a:rPr lang="ru-RU" sz="2800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Минобрнауки</a:t>
            </a:r>
            <a:r>
              <a:rPr lang="ru-RU" sz="28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№ 1599 от 2014г.).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Обучающиеся с легкой  степенью умственной отсталостью (в классе до 12 человек) обучаются по 1 варианту ФГОС,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обучающиеся с умеренной степенью умственной отсталости и ТМНР (в классе до 5 человек) по 2 варианту ФГОС.</a:t>
            </a:r>
            <a:endParaRPr lang="ru-RU" sz="28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175" y="2793865"/>
            <a:ext cx="3826339" cy="382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03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46" y="394093"/>
            <a:ext cx="4922246" cy="380441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646138" y="734095"/>
            <a:ext cx="6292577" cy="56222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Нарушения речевого развития при первичном интеллектуальном дефекте у обучающихся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носят системный характер,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оказывают негативное влияние на формирование и развитие письменной речи умственно отсталых школьников,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характеризуются особой стойкостью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требуют длительной систематической работы специалистов. </a:t>
            </a:r>
            <a:endParaRPr lang="ru-RU" sz="24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085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054" y="1734207"/>
            <a:ext cx="5947783" cy="49188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81" y="441270"/>
            <a:ext cx="7248525" cy="27908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8617945" y="349212"/>
            <a:ext cx="27920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/>
              <a:t>2 класс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41668" y="4214050"/>
            <a:ext cx="5803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latin typeface="Arial Black" panose="020B0A04020102020204" pitchFamily="34" charset="0"/>
              </a:rPr>
              <a:t>Образцы письма:</a:t>
            </a:r>
          </a:p>
        </p:txBody>
      </p:sp>
    </p:spTree>
    <p:extLst>
      <p:ext uri="{BB962C8B-B14F-4D97-AF65-F5344CB8AC3E}">
        <p14:creationId xmlns:p14="http://schemas.microsoft.com/office/powerpoint/2010/main" val="466011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8617945" y="349212"/>
            <a:ext cx="27920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/>
              <a:t>4 класс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7" y="3249440"/>
            <a:ext cx="6880431" cy="35262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093" y="190808"/>
            <a:ext cx="8152381" cy="231428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06969" y="2558650"/>
            <a:ext cx="5288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atin typeface="Arial Black" panose="020B0A04020102020204" pitchFamily="34" charset="0"/>
              </a:rPr>
              <a:t>Образцы письма: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18" y="3195884"/>
            <a:ext cx="5918827" cy="332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453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8617945" y="349212"/>
            <a:ext cx="27920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/>
              <a:t>5 класс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69" y="349212"/>
            <a:ext cx="4636837" cy="604086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956367" y="5003133"/>
            <a:ext cx="57570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Arial Black" panose="020B0A04020102020204" pitchFamily="34" charset="0"/>
              </a:rPr>
              <a:t>Образцы письма: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036492"/>
            <a:ext cx="4933198" cy="181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312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8617945" y="349212"/>
            <a:ext cx="27920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/>
              <a:t>7 класс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93" y="349212"/>
            <a:ext cx="4250296" cy="566706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09417" y="6011542"/>
            <a:ext cx="5288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atin typeface="Arial Black" panose="020B0A04020102020204" pitchFamily="34" charset="0"/>
              </a:rPr>
              <a:t>Образцы письма: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871" y="2662216"/>
            <a:ext cx="5652738" cy="275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57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8973155" y="333447"/>
            <a:ext cx="27920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/>
              <a:t>8 класс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720" y="3429000"/>
            <a:ext cx="6609564" cy="33534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187" y="219255"/>
            <a:ext cx="6201128" cy="332743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5093" y="4248886"/>
            <a:ext cx="5288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atin typeface="Arial Black" panose="020B0A04020102020204" pitchFamily="34" charset="0"/>
              </a:rPr>
              <a:t>Образцы письма:</a:t>
            </a:r>
          </a:p>
        </p:txBody>
      </p:sp>
    </p:spTree>
    <p:extLst>
      <p:ext uri="{BB962C8B-B14F-4D97-AF65-F5344CB8AC3E}">
        <p14:creationId xmlns:p14="http://schemas.microsoft.com/office/powerpoint/2010/main" val="9940069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372</Words>
  <Application>Microsoft Office PowerPoint</Application>
  <PresentationFormat>Широкоэкранный</PresentationFormat>
  <Paragraphs>46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Arial Black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денис</dc:creator>
  <cp:lastModifiedBy>Дом</cp:lastModifiedBy>
  <cp:revision>38</cp:revision>
  <dcterms:created xsi:type="dcterms:W3CDTF">2022-02-02T14:32:18Z</dcterms:created>
  <dcterms:modified xsi:type="dcterms:W3CDTF">2022-02-11T20:11:28Z</dcterms:modified>
</cp:coreProperties>
</file>